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1" r:id="rId1"/>
  </p:sldMasterIdLst>
  <p:notesMasterIdLst>
    <p:notesMasterId r:id="rId11"/>
  </p:notesMasterIdLst>
  <p:sldIdLst>
    <p:sldId id="256" r:id="rId2"/>
    <p:sldId id="259" r:id="rId3"/>
    <p:sldId id="258" r:id="rId4"/>
    <p:sldId id="288" r:id="rId5"/>
    <p:sldId id="266" r:id="rId6"/>
    <p:sldId id="262" r:id="rId7"/>
    <p:sldId id="265" r:id="rId8"/>
    <p:sldId id="289" r:id="rId9"/>
    <p:sldId id="287" r:id="rId10"/>
  </p:sldIdLst>
  <p:sldSz cx="9144000" cy="5143500" type="screen16x9"/>
  <p:notesSz cx="6858000" cy="9144000"/>
  <p:embeddedFontLst>
    <p:embeddedFont>
      <p:font typeface="Archivo" panose="020B0604020202020204" charset="0"/>
      <p:regular r:id="rId12"/>
      <p:bold r:id="rId13"/>
      <p:italic r:id="rId14"/>
      <p:boldItalic r:id="rId15"/>
    </p:embeddedFont>
    <p:embeddedFont>
      <p:font typeface="Archivo Medium" panose="020B0604020202020204" charset="0"/>
      <p:regular r:id="rId16"/>
      <p:bold r:id="rId17"/>
      <p:italic r:id="rId18"/>
      <p:boldItalic r:id="rId19"/>
    </p:embeddedFont>
    <p:embeddedFont>
      <p:font typeface="Bebas Neue" panose="020B0604020202020204" charset="0"/>
      <p:regular r:id="rId20"/>
    </p:embeddedFont>
    <p:embeddedFont>
      <p:font typeface="Fira Sans" panose="020B05030500000200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B67304-7973-451E-80D4-7A4E8BA126A3}">
  <a:tblStyle styleId="{F2B67304-7973-451E-80D4-7A4E8BA126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6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f9e629e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0f9e629e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c5d066980c_0_18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c5d066980c_0_18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c5d066980c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c5d066980c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c5d066980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c5d066980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we strive to achieve for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0f9e629ec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0f9e629ec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1105afc42a3_1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1105afc42a3_1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965324"/>
            <a:ext cx="4971000" cy="23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479663"/>
            <a:ext cx="45411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100000">
            <a:off x="-468519" y="-798863"/>
            <a:ext cx="1696051" cy="1880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1_2_1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ubTitle" idx="1"/>
          </p:nvPr>
        </p:nvSpPr>
        <p:spPr>
          <a:xfrm>
            <a:off x="717550" y="1725238"/>
            <a:ext cx="4790100" cy="21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119" name="Google Shape;119;p20"/>
          <p:cNvSpPr>
            <a:spLocks noGrp="1"/>
          </p:cNvSpPr>
          <p:nvPr>
            <p:ph type="pic" idx="2"/>
          </p:nvPr>
        </p:nvSpPr>
        <p:spPr>
          <a:xfrm>
            <a:off x="5833550" y="1498738"/>
            <a:ext cx="2592900" cy="25929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dist="200025" dir="8580000" algn="bl" rotWithShape="0">
              <a:schemeClr val="dk2"/>
            </a:outerShdw>
          </a:effectLst>
        </p:spPr>
      </p:sp>
      <p:cxnSp>
        <p:nvCxnSpPr>
          <p:cNvPr id="120" name="Google Shape;120;p20"/>
          <p:cNvCxnSpPr/>
          <p:nvPr/>
        </p:nvCxnSpPr>
        <p:spPr>
          <a:xfrm>
            <a:off x="813211" y="1076275"/>
            <a:ext cx="6796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21" name="Google Shape;121;p20"/>
          <p:cNvCxnSpPr/>
          <p:nvPr/>
        </p:nvCxnSpPr>
        <p:spPr>
          <a:xfrm>
            <a:off x="813211" y="1076275"/>
            <a:ext cx="6796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>
            <a:spLocks noGrp="1"/>
          </p:cNvSpPr>
          <p:nvPr>
            <p:ph type="subTitle" idx="1"/>
          </p:nvPr>
        </p:nvSpPr>
        <p:spPr>
          <a:xfrm>
            <a:off x="720000" y="1206825"/>
            <a:ext cx="6633000" cy="157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ubTitle" idx="2"/>
          </p:nvPr>
        </p:nvSpPr>
        <p:spPr>
          <a:xfrm>
            <a:off x="720000" y="2782273"/>
            <a:ext cx="6633000" cy="157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40" name="Google Shape;140;p23"/>
          <p:cNvCxnSpPr/>
          <p:nvPr/>
        </p:nvCxnSpPr>
        <p:spPr>
          <a:xfrm>
            <a:off x="813211" y="1076275"/>
            <a:ext cx="6796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141" name="Google Shape;141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454691">
            <a:off x="-876183" y="-915138"/>
            <a:ext cx="1696052" cy="1880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3580" y="-1493817"/>
            <a:ext cx="2114195" cy="2245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100000">
            <a:off x="-468519" y="-798863"/>
            <a:ext cx="1696051" cy="188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7224" y="-350376"/>
            <a:ext cx="2308884" cy="2245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0243" y="3401933"/>
            <a:ext cx="2114195" cy="2245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2" hasCustomPrompt="1"/>
          </p:nvPr>
        </p:nvSpPr>
        <p:spPr>
          <a:xfrm>
            <a:off x="846200" y="1467245"/>
            <a:ext cx="6063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1634274" y="1771597"/>
            <a:ext cx="2876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3" hasCustomPrompt="1"/>
          </p:nvPr>
        </p:nvSpPr>
        <p:spPr>
          <a:xfrm>
            <a:off x="846200" y="2595159"/>
            <a:ext cx="6063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4"/>
          </p:nvPr>
        </p:nvSpPr>
        <p:spPr>
          <a:xfrm>
            <a:off x="1638629" y="2895436"/>
            <a:ext cx="2876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5" hasCustomPrompt="1"/>
          </p:nvPr>
        </p:nvSpPr>
        <p:spPr>
          <a:xfrm>
            <a:off x="4752825" y="1467245"/>
            <a:ext cx="6063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6"/>
          </p:nvPr>
        </p:nvSpPr>
        <p:spPr>
          <a:xfrm>
            <a:off x="5540165" y="1771597"/>
            <a:ext cx="2872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7" hasCustomPrompt="1"/>
          </p:nvPr>
        </p:nvSpPr>
        <p:spPr>
          <a:xfrm>
            <a:off x="4752825" y="2595159"/>
            <a:ext cx="6063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8"/>
          </p:nvPr>
        </p:nvSpPr>
        <p:spPr>
          <a:xfrm>
            <a:off x="5544513" y="2895436"/>
            <a:ext cx="2872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9"/>
          </p:nvPr>
        </p:nvSpPr>
        <p:spPr>
          <a:xfrm>
            <a:off x="1634274" y="1272400"/>
            <a:ext cx="2876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3"/>
          </p:nvPr>
        </p:nvSpPr>
        <p:spPr>
          <a:xfrm>
            <a:off x="1638629" y="2396239"/>
            <a:ext cx="2876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4"/>
          </p:nvPr>
        </p:nvSpPr>
        <p:spPr>
          <a:xfrm>
            <a:off x="5540165" y="1272400"/>
            <a:ext cx="28725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15"/>
          </p:nvPr>
        </p:nvSpPr>
        <p:spPr>
          <a:xfrm>
            <a:off x="5544513" y="2396239"/>
            <a:ext cx="28725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6" hasCustomPrompt="1"/>
          </p:nvPr>
        </p:nvSpPr>
        <p:spPr>
          <a:xfrm>
            <a:off x="846200" y="3723074"/>
            <a:ext cx="6063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7"/>
          </p:nvPr>
        </p:nvSpPr>
        <p:spPr>
          <a:xfrm>
            <a:off x="1634274" y="4019275"/>
            <a:ext cx="2876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8" hasCustomPrompt="1"/>
          </p:nvPr>
        </p:nvSpPr>
        <p:spPr>
          <a:xfrm>
            <a:off x="4752825" y="3723074"/>
            <a:ext cx="606300" cy="59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9"/>
          </p:nvPr>
        </p:nvSpPr>
        <p:spPr>
          <a:xfrm>
            <a:off x="5540165" y="4019275"/>
            <a:ext cx="2872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20"/>
          </p:nvPr>
        </p:nvSpPr>
        <p:spPr>
          <a:xfrm>
            <a:off x="1634274" y="3520078"/>
            <a:ext cx="2876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1"/>
          </p:nvPr>
        </p:nvSpPr>
        <p:spPr>
          <a:xfrm>
            <a:off x="5540165" y="3520078"/>
            <a:ext cx="28725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77" name="Google Shape;7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100000">
            <a:off x="8173231" y="-737863"/>
            <a:ext cx="1696051" cy="188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7162" y="4643899"/>
            <a:ext cx="2308884" cy="2245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45682" y="-1710342"/>
            <a:ext cx="2114195" cy="224534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" name="Google Shape;80;p13"/>
          <p:cNvCxnSpPr/>
          <p:nvPr/>
        </p:nvCxnSpPr>
        <p:spPr>
          <a:xfrm>
            <a:off x="813211" y="1076275"/>
            <a:ext cx="6796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961026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714938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44" name="Google Shape;4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733430">
            <a:off x="-784343" y="-643314"/>
            <a:ext cx="1696050" cy="18809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370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>
            <a:spLocks noGrp="1"/>
          </p:cNvSpPr>
          <p:nvPr>
            <p:ph type="ctrTitle"/>
          </p:nvPr>
        </p:nvSpPr>
        <p:spPr>
          <a:xfrm>
            <a:off x="1744523" y="535000"/>
            <a:ext cx="5133900" cy="129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1" name="Google Shape;211;p30"/>
          <p:cNvSpPr txBox="1">
            <a:spLocks noGrp="1"/>
          </p:cNvSpPr>
          <p:nvPr>
            <p:ph type="subTitle" idx="1"/>
          </p:nvPr>
        </p:nvSpPr>
        <p:spPr>
          <a:xfrm>
            <a:off x="1744523" y="2046776"/>
            <a:ext cx="5133900" cy="121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0"/>
          <p:cNvSpPr txBox="1"/>
          <p:nvPr/>
        </p:nvSpPr>
        <p:spPr>
          <a:xfrm>
            <a:off x="1744523" y="3482952"/>
            <a:ext cx="513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CREDITS: </a:t>
            </a:r>
            <a:r>
              <a:rPr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, and includes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 and infographics &amp; images by</a:t>
            </a:r>
            <a:r>
              <a:rPr lang="en" sz="12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highlight>
                <a:srgbClr val="DFDEFC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13" name="Google Shape;21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479852" flipH="1">
            <a:off x="-481243" y="-965188"/>
            <a:ext cx="1696051" cy="18809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7539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4"/>
          <p:cNvSpPr txBox="1">
            <a:spLocks noGrp="1"/>
          </p:cNvSpPr>
          <p:nvPr>
            <p:ph type="subTitle" idx="1"/>
          </p:nvPr>
        </p:nvSpPr>
        <p:spPr>
          <a:xfrm>
            <a:off x="1434492" y="1358900"/>
            <a:ext cx="48657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subTitle" idx="2"/>
          </p:nvPr>
        </p:nvSpPr>
        <p:spPr>
          <a:xfrm>
            <a:off x="1434492" y="1797500"/>
            <a:ext cx="4865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4"/>
          <p:cNvSpPr txBox="1">
            <a:spLocks noGrp="1"/>
          </p:cNvSpPr>
          <p:nvPr>
            <p:ph type="subTitle" idx="3"/>
          </p:nvPr>
        </p:nvSpPr>
        <p:spPr>
          <a:xfrm>
            <a:off x="1434492" y="2816213"/>
            <a:ext cx="4865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subTitle" idx="4"/>
          </p:nvPr>
        </p:nvSpPr>
        <p:spPr>
          <a:xfrm>
            <a:off x="1434492" y="3834925"/>
            <a:ext cx="4865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subTitle" idx="5"/>
          </p:nvPr>
        </p:nvSpPr>
        <p:spPr>
          <a:xfrm>
            <a:off x="1434492" y="2377613"/>
            <a:ext cx="48657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subTitle" idx="6"/>
          </p:nvPr>
        </p:nvSpPr>
        <p:spPr>
          <a:xfrm>
            <a:off x="1434492" y="3396325"/>
            <a:ext cx="48657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151" name="Google Shape;151;p24"/>
          <p:cNvCxnSpPr/>
          <p:nvPr/>
        </p:nvCxnSpPr>
        <p:spPr>
          <a:xfrm>
            <a:off x="813211" y="1076275"/>
            <a:ext cx="6796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152" name="Google Shape;152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95213" y="-1451701"/>
            <a:ext cx="2308884" cy="22453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5666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chivo Medium"/>
              <a:buNone/>
              <a:defRPr sz="3500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●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○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"/>
              <a:buChar char="■"/>
              <a:defRPr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6" r:id="rId3"/>
    <p:sldLayoutId id="2147483669" r:id="rId4"/>
    <p:sldLayoutId id="2147483678" r:id="rId5"/>
    <p:sldLayoutId id="2147483682" r:id="rId6"/>
    <p:sldLayoutId id="2147483683" r:id="rId7"/>
    <p:sldLayoutId id="2147483684" r:id="rId8"/>
    <p:sldLayoutId id="2147483685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6"/>
          <p:cNvSpPr txBox="1">
            <a:spLocks noGrp="1"/>
          </p:cNvSpPr>
          <p:nvPr>
            <p:ph type="ctrTitle"/>
          </p:nvPr>
        </p:nvSpPr>
        <p:spPr>
          <a:xfrm>
            <a:off x="715099" y="965324"/>
            <a:ext cx="5782316" cy="23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Archivo"/>
                <a:cs typeface="Archivo"/>
                <a:sym typeface="Archivo"/>
              </a:rPr>
              <a:t>Grammar</a:t>
            </a:r>
            <a:br>
              <a:rPr lang="en" b="1" dirty="0">
                <a:latin typeface="Archivo"/>
                <a:cs typeface="Archivo"/>
                <a:sym typeface="Archivo"/>
              </a:rPr>
            </a:br>
            <a:r>
              <a:rPr lang="en" b="1" dirty="0">
                <a:latin typeface="Archivo"/>
                <a:cs typeface="Archivo"/>
                <a:sym typeface="Archivo"/>
              </a:rPr>
              <a:t>for fractals</a:t>
            </a:r>
            <a:endParaRPr dirty="0"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  <p:sp>
        <p:nvSpPr>
          <p:cNvPr id="233" name="Google Shape;233;p36"/>
          <p:cNvSpPr txBox="1">
            <a:spLocks noGrp="1"/>
          </p:cNvSpPr>
          <p:nvPr>
            <p:ph type="subTitle" idx="1"/>
          </p:nvPr>
        </p:nvSpPr>
        <p:spPr>
          <a:xfrm>
            <a:off x="715100" y="3479662"/>
            <a:ext cx="4541100" cy="6985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16:  Botnari Ciprian, </a:t>
            </a:r>
            <a:r>
              <a:rPr lang="ro-RO" dirty="0"/>
              <a:t>Guzun Grigore,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	Cucoș Emanuil, Mirovskki Artiom</a:t>
            </a:r>
            <a:endParaRPr dirty="0"/>
          </a:p>
        </p:txBody>
      </p:sp>
      <p:pic>
        <p:nvPicPr>
          <p:cNvPr id="234" name="Google Shape;23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7224" y="-350376"/>
            <a:ext cx="2308884" cy="2245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0243" y="3401933"/>
            <a:ext cx="2114195" cy="2245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89075" y="772294"/>
            <a:ext cx="467286" cy="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23780" y="739533"/>
            <a:ext cx="467286" cy="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76594" y="772294"/>
            <a:ext cx="467286" cy="467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36"/>
          <p:cNvCxnSpPr/>
          <p:nvPr/>
        </p:nvCxnSpPr>
        <p:spPr>
          <a:xfrm>
            <a:off x="744550" y="4178176"/>
            <a:ext cx="4638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9"/>
          <p:cNvSpPr/>
          <p:nvPr/>
        </p:nvSpPr>
        <p:spPr>
          <a:xfrm rot="5400000">
            <a:off x="-511150" y="2600300"/>
            <a:ext cx="3321000" cy="6723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9"/>
          <p:cNvSpPr/>
          <p:nvPr/>
        </p:nvSpPr>
        <p:spPr>
          <a:xfrm rot="5400000">
            <a:off x="3395475" y="2600300"/>
            <a:ext cx="3321000" cy="6723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9"/>
          <p:cNvSpPr txBox="1">
            <a:spLocks noGrp="1"/>
          </p:cNvSpPr>
          <p:nvPr>
            <p:ph type="subTitle" idx="9"/>
          </p:nvPr>
        </p:nvSpPr>
        <p:spPr>
          <a:xfrm>
            <a:off x="1634274" y="1272400"/>
            <a:ext cx="2876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Goal</a:t>
            </a:r>
            <a:endParaRPr dirty="0"/>
          </a:p>
        </p:txBody>
      </p:sp>
      <p:sp>
        <p:nvSpPr>
          <p:cNvPr id="266" name="Google Shape;266;p39"/>
          <p:cNvSpPr txBox="1">
            <a:spLocks noGrp="1"/>
          </p:cNvSpPr>
          <p:nvPr>
            <p:ph type="subTitle" idx="13"/>
          </p:nvPr>
        </p:nvSpPr>
        <p:spPr>
          <a:xfrm>
            <a:off x="1638629" y="2396239"/>
            <a:ext cx="2876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Grammar</a:t>
            </a:r>
            <a:endParaRPr dirty="0"/>
          </a:p>
        </p:txBody>
      </p:sp>
      <p:sp>
        <p:nvSpPr>
          <p:cNvPr id="267" name="Google Shape;267;p39"/>
          <p:cNvSpPr txBox="1">
            <a:spLocks noGrp="1"/>
          </p:cNvSpPr>
          <p:nvPr>
            <p:ph type="subTitle" idx="14"/>
          </p:nvPr>
        </p:nvSpPr>
        <p:spPr>
          <a:xfrm>
            <a:off x="5540165" y="1272400"/>
            <a:ext cx="287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Fractal</a:t>
            </a:r>
            <a:endParaRPr dirty="0"/>
          </a:p>
        </p:txBody>
      </p:sp>
      <p:sp>
        <p:nvSpPr>
          <p:cNvPr id="268" name="Google Shape;268;p39"/>
          <p:cNvSpPr txBox="1">
            <a:spLocks noGrp="1"/>
          </p:cNvSpPr>
          <p:nvPr>
            <p:ph type="subTitle" idx="15"/>
          </p:nvPr>
        </p:nvSpPr>
        <p:spPr>
          <a:xfrm>
            <a:off x="5544513" y="2396239"/>
            <a:ext cx="287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Language</a:t>
            </a:r>
            <a:endParaRPr dirty="0"/>
          </a:p>
        </p:txBody>
      </p:sp>
      <p:sp>
        <p:nvSpPr>
          <p:cNvPr id="269" name="Google Shape;269;p39"/>
          <p:cNvSpPr txBox="1">
            <a:spLocks noGrp="1"/>
          </p:cNvSpPr>
          <p:nvPr>
            <p:ph type="title" idx="2"/>
          </p:nvPr>
        </p:nvSpPr>
        <p:spPr>
          <a:xfrm>
            <a:off x="846200" y="1467245"/>
            <a:ext cx="60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0" name="Google Shape;270;p39"/>
          <p:cNvSpPr txBox="1">
            <a:spLocks noGrp="1"/>
          </p:cNvSpPr>
          <p:nvPr>
            <p:ph type="title" idx="3"/>
          </p:nvPr>
        </p:nvSpPr>
        <p:spPr>
          <a:xfrm>
            <a:off x="846200" y="2595159"/>
            <a:ext cx="60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1" name="Google Shape;271;p39"/>
          <p:cNvSpPr txBox="1">
            <a:spLocks noGrp="1"/>
          </p:cNvSpPr>
          <p:nvPr>
            <p:ph type="subTitle" idx="4"/>
          </p:nvPr>
        </p:nvSpPr>
        <p:spPr>
          <a:xfrm>
            <a:off x="1638629" y="2895436"/>
            <a:ext cx="2876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structure of the language</a:t>
            </a:r>
            <a:endParaRPr dirty="0"/>
          </a:p>
        </p:txBody>
      </p:sp>
      <p:sp>
        <p:nvSpPr>
          <p:cNvPr id="272" name="Google Shape;272;p39"/>
          <p:cNvSpPr txBox="1">
            <a:spLocks noGrp="1"/>
          </p:cNvSpPr>
          <p:nvPr>
            <p:ph type="title" idx="5"/>
          </p:nvPr>
        </p:nvSpPr>
        <p:spPr>
          <a:xfrm>
            <a:off x="4752825" y="1467245"/>
            <a:ext cx="60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73" name="Google Shape;273;p39"/>
          <p:cNvSpPr txBox="1">
            <a:spLocks noGrp="1"/>
          </p:cNvSpPr>
          <p:nvPr>
            <p:ph type="subTitle" idx="6"/>
          </p:nvPr>
        </p:nvSpPr>
        <p:spPr>
          <a:xfrm>
            <a:off x="5540165" y="1771597"/>
            <a:ext cx="2872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strive for to achieve</a:t>
            </a:r>
            <a:endParaRPr dirty="0"/>
          </a:p>
        </p:txBody>
      </p:sp>
      <p:sp>
        <p:nvSpPr>
          <p:cNvPr id="274" name="Google Shape;274;p39"/>
          <p:cNvSpPr txBox="1">
            <a:spLocks noGrp="1"/>
          </p:cNvSpPr>
          <p:nvPr>
            <p:ph type="title" idx="7"/>
          </p:nvPr>
        </p:nvSpPr>
        <p:spPr>
          <a:xfrm>
            <a:off x="4752825" y="2595159"/>
            <a:ext cx="60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75" name="Google Shape;275;p39"/>
          <p:cNvSpPr txBox="1">
            <a:spLocks noGrp="1"/>
          </p:cNvSpPr>
          <p:nvPr>
            <p:ph type="subTitle" idx="8"/>
          </p:nvPr>
        </p:nvSpPr>
        <p:spPr>
          <a:xfrm>
            <a:off x="5544513" y="2895436"/>
            <a:ext cx="2872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of our DSL</a:t>
            </a:r>
            <a:endParaRPr dirty="0"/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Presentation</a:t>
            </a:r>
            <a:endParaRPr dirty="0"/>
          </a:p>
        </p:txBody>
      </p:sp>
      <p:sp>
        <p:nvSpPr>
          <p:cNvPr id="277" name="Google Shape;277;p39"/>
          <p:cNvSpPr txBox="1">
            <a:spLocks noGrp="1"/>
          </p:cNvSpPr>
          <p:nvPr>
            <p:ph type="subTitle" idx="1"/>
          </p:nvPr>
        </p:nvSpPr>
        <p:spPr>
          <a:xfrm>
            <a:off x="1634274" y="1771597"/>
            <a:ext cx="2876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</a:t>
            </a:r>
            <a:r>
              <a:rPr lang="ro-RO" dirty="0"/>
              <a:t>ultimate objective</a:t>
            </a:r>
            <a:r>
              <a:rPr lang="en-US" dirty="0"/>
              <a:t> of DSL</a:t>
            </a:r>
            <a:endParaRPr dirty="0"/>
          </a:p>
        </p:txBody>
      </p:sp>
      <p:sp>
        <p:nvSpPr>
          <p:cNvPr id="278" name="Google Shape;278;p39"/>
          <p:cNvSpPr txBox="1">
            <a:spLocks noGrp="1"/>
          </p:cNvSpPr>
          <p:nvPr>
            <p:ph type="title" idx="16"/>
          </p:nvPr>
        </p:nvSpPr>
        <p:spPr>
          <a:xfrm>
            <a:off x="846200" y="3723074"/>
            <a:ext cx="60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79" name="Google Shape;279;p39"/>
          <p:cNvSpPr txBox="1">
            <a:spLocks noGrp="1"/>
          </p:cNvSpPr>
          <p:nvPr>
            <p:ph type="subTitle" idx="17"/>
          </p:nvPr>
        </p:nvSpPr>
        <p:spPr>
          <a:xfrm>
            <a:off x="1634274" y="4019275"/>
            <a:ext cx="28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sneak peek of how to create a fractal</a:t>
            </a:r>
            <a:endParaRPr dirty="0"/>
          </a:p>
        </p:txBody>
      </p:sp>
      <p:sp>
        <p:nvSpPr>
          <p:cNvPr id="280" name="Google Shape;280;p39"/>
          <p:cNvSpPr txBox="1">
            <a:spLocks noGrp="1"/>
          </p:cNvSpPr>
          <p:nvPr>
            <p:ph type="title" idx="18"/>
          </p:nvPr>
        </p:nvSpPr>
        <p:spPr>
          <a:xfrm>
            <a:off x="4752825" y="3723074"/>
            <a:ext cx="606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81" name="Google Shape;281;p39"/>
          <p:cNvSpPr txBox="1">
            <a:spLocks noGrp="1"/>
          </p:cNvSpPr>
          <p:nvPr>
            <p:ph type="subTitle" idx="19"/>
          </p:nvPr>
        </p:nvSpPr>
        <p:spPr>
          <a:xfrm>
            <a:off x="5540165" y="4019275"/>
            <a:ext cx="287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</a:t>
            </a:r>
            <a:r>
              <a:rPr lang="en-US" dirty="0"/>
              <a:t>acknowledgements</a:t>
            </a:r>
            <a:endParaRPr dirty="0"/>
          </a:p>
        </p:txBody>
      </p:sp>
      <p:sp>
        <p:nvSpPr>
          <p:cNvPr id="282" name="Google Shape;282;p39"/>
          <p:cNvSpPr txBox="1">
            <a:spLocks noGrp="1"/>
          </p:cNvSpPr>
          <p:nvPr>
            <p:ph type="subTitle" idx="20"/>
          </p:nvPr>
        </p:nvSpPr>
        <p:spPr>
          <a:xfrm>
            <a:off x="1634274" y="3520078"/>
            <a:ext cx="2876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Program</a:t>
            </a:r>
            <a:endParaRPr dirty="0"/>
          </a:p>
        </p:txBody>
      </p:sp>
      <p:sp>
        <p:nvSpPr>
          <p:cNvPr id="283" name="Google Shape;283;p39"/>
          <p:cNvSpPr txBox="1">
            <a:spLocks noGrp="1"/>
          </p:cNvSpPr>
          <p:nvPr>
            <p:ph type="subTitle" idx="21"/>
          </p:nvPr>
        </p:nvSpPr>
        <p:spPr>
          <a:xfrm>
            <a:off x="5540165" y="3520078"/>
            <a:ext cx="287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Goal </a:t>
            </a:r>
            <a:endParaRPr dirty="0"/>
          </a:p>
        </p:txBody>
      </p:sp>
      <p:sp>
        <p:nvSpPr>
          <p:cNvPr id="254" name="Google Shape;254;p38"/>
          <p:cNvSpPr txBox="1">
            <a:spLocks noGrp="1"/>
          </p:cNvSpPr>
          <p:nvPr>
            <p:ph type="subTitle" idx="1"/>
          </p:nvPr>
        </p:nvSpPr>
        <p:spPr>
          <a:xfrm>
            <a:off x="717550" y="1705301"/>
            <a:ext cx="4790100" cy="28121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>
                <a:solidFill>
                  <a:schemeClr val="accent2"/>
                </a:solidFill>
              </a:rPr>
              <a:t>Fractals</a:t>
            </a:r>
            <a:r>
              <a:rPr lang="en-US" dirty="0"/>
              <a:t> are complex mathematical objects that can be used to teach various mathematical and computer science concepts.</a:t>
            </a:r>
          </a:p>
          <a:p>
            <a:pPr marL="0" indent="0">
              <a:buNone/>
            </a:pPr>
            <a:endParaRPr lang="en-US" dirty="0"/>
          </a:p>
          <a:p>
            <a:pPr marL="285750" indent="-285750"/>
            <a:r>
              <a:rPr lang="en-US" dirty="0"/>
              <a:t>However, building them can be a challenging task, especially for </a:t>
            </a:r>
            <a:r>
              <a:rPr lang="en-US" dirty="0">
                <a:solidFill>
                  <a:schemeClr val="accent2"/>
                </a:solidFill>
              </a:rPr>
              <a:t>educators</a:t>
            </a:r>
            <a:r>
              <a:rPr lang="en-US" dirty="0"/>
              <a:t> and </a:t>
            </a:r>
            <a:r>
              <a:rPr lang="en-US" dirty="0">
                <a:solidFill>
                  <a:schemeClr val="accent2"/>
                </a:solidFill>
              </a:rPr>
              <a:t>students</a:t>
            </a:r>
            <a:r>
              <a:rPr lang="en-US" dirty="0"/>
              <a:t> who are not familiar with complex programming languages.</a:t>
            </a:r>
          </a:p>
          <a:p>
            <a:pPr marL="0" indent="0">
              <a:buNone/>
            </a:pPr>
            <a:endParaRPr lang="en-US" dirty="0"/>
          </a:p>
          <a:p>
            <a:pPr marL="285750" indent="-285750"/>
            <a:r>
              <a:rPr lang="en-US" dirty="0"/>
              <a:t>The goal of this DSL is to provide an </a:t>
            </a:r>
            <a:r>
              <a:rPr lang="en-US" dirty="0">
                <a:solidFill>
                  <a:schemeClr val="accent2"/>
                </a:solidFill>
              </a:rPr>
              <a:t>easy-to-use</a:t>
            </a:r>
            <a:r>
              <a:rPr lang="en-US" dirty="0"/>
              <a:t> and </a:t>
            </a:r>
            <a:r>
              <a:rPr lang="en-US" dirty="0">
                <a:solidFill>
                  <a:schemeClr val="accent2"/>
                </a:solidFill>
              </a:rPr>
              <a:t>intuitive</a:t>
            </a:r>
            <a:r>
              <a:rPr lang="en-US" dirty="0"/>
              <a:t> language for educators and students to build and explore fractals without the need for extensive programming knowledge.</a:t>
            </a:r>
          </a:p>
        </p:txBody>
      </p:sp>
      <p:pic>
        <p:nvPicPr>
          <p:cNvPr id="256" name="Google Shape;25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479852">
            <a:off x="4104322" y="4036233"/>
            <a:ext cx="1696051" cy="18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3187" y="-709851"/>
            <a:ext cx="2308884" cy="2245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1457395" y="-1227617"/>
            <a:ext cx="2114195" cy="2245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239E420D-0C40-4FB1-8493-A48282624D2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6"/>
          <a:srcRect l="16670" r="16670"/>
          <a:stretch>
            <a:fillRect/>
          </a:stretch>
        </p:blipFill>
        <p:spPr/>
      </p:pic>
      <p:pic>
        <p:nvPicPr>
          <p:cNvPr id="10" name="Google Shape;238;p36">
            <a:extLst>
              <a:ext uri="{FF2B5EF4-FFF2-40B4-BE49-F238E27FC236}">
                <a16:creationId xmlns:a16="http://schemas.microsoft.com/office/drawing/2014/main" id="{F75683C5-47DF-4B11-A824-135127C13E91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7292" y="1705300"/>
            <a:ext cx="467286" cy="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238;p36">
            <a:extLst>
              <a:ext uri="{FF2B5EF4-FFF2-40B4-BE49-F238E27FC236}">
                <a16:creationId xmlns:a16="http://schemas.microsoft.com/office/drawing/2014/main" id="{CEB064A4-CB71-40D7-8575-F1E7CF49F167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7292" y="2539216"/>
            <a:ext cx="467286" cy="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238;p36">
            <a:extLst>
              <a:ext uri="{FF2B5EF4-FFF2-40B4-BE49-F238E27FC236}">
                <a16:creationId xmlns:a16="http://schemas.microsoft.com/office/drawing/2014/main" id="{0F019C23-4227-488A-BA73-5976A380AAEA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7292" y="3480378"/>
            <a:ext cx="467286" cy="46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Grammar (Work in Progress)</a:t>
            </a:r>
            <a:endParaRPr dirty="0"/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12A73A56-C145-48AC-9B5C-6E0FE10325A7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665409" y="1069477"/>
            <a:ext cx="6633000" cy="4751135"/>
          </a:xfrm>
        </p:spPr>
        <p:txBody>
          <a:bodyPr/>
          <a:lstStyle/>
          <a:p>
            <a:pPr marL="139700" indent="0">
              <a:buNone/>
            </a:pPr>
            <a:r>
              <a:rPr lang="en-US" dirty="0">
                <a:solidFill>
                  <a:schemeClr val="accent2"/>
                </a:solidFill>
              </a:rPr>
              <a:t>G</a:t>
            </a:r>
            <a:r>
              <a:rPr lang="en-US" dirty="0"/>
              <a:t> = (V</a:t>
            </a:r>
            <a:r>
              <a:rPr lang="en-US" sz="800" dirty="0"/>
              <a:t>N</a:t>
            </a:r>
            <a:r>
              <a:rPr lang="en-US" dirty="0"/>
              <a:t>, V</a:t>
            </a:r>
            <a:r>
              <a:rPr lang="en-US" sz="800" dirty="0"/>
              <a:t>T</a:t>
            </a:r>
            <a:r>
              <a:rPr lang="en-US" dirty="0"/>
              <a:t>, P, S)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V</a:t>
            </a:r>
            <a:r>
              <a:rPr lang="en-US" sz="800" dirty="0">
                <a:solidFill>
                  <a:schemeClr val="accent2"/>
                </a:solidFill>
              </a:rPr>
              <a:t>N</a:t>
            </a:r>
            <a:r>
              <a:rPr lang="en-US" sz="1100" dirty="0"/>
              <a:t> </a:t>
            </a:r>
            <a:r>
              <a:rPr lang="en-US" dirty="0"/>
              <a:t>= {REPEAT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TIMES</a:t>
            </a:r>
            <a:r>
              <a:rPr lang="en-US" dirty="0">
                <a:solidFill>
                  <a:schemeClr val="accent2"/>
                </a:solidFill>
              </a:rPr>
              <a:t>, </a:t>
            </a:r>
            <a:r>
              <a:rPr lang="en-US" dirty="0">
                <a:solidFill>
                  <a:schemeClr val="bg1"/>
                </a:solidFill>
              </a:rPr>
              <a:t>START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WITH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SHAPE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CIRCLE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SQUARE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TRIANGLE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 COLOR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BACKGROUND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SCALE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ROTATE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SAVE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AS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PNG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JPG</a:t>
            </a:r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/>
              <a:t> [A-Z]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[a-z]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[0-9]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=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.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,</a:t>
            </a:r>
            <a:r>
              <a:rPr lang="en-US" dirty="0">
                <a:solidFill>
                  <a:schemeClr val="accent2"/>
                </a:solidFill>
              </a:rPr>
              <a:t>,</a:t>
            </a:r>
            <a:r>
              <a:rPr lang="en-US" dirty="0"/>
              <a:t> [</a:t>
            </a:r>
            <a:r>
              <a:rPr lang="en-US" dirty="0">
                <a:solidFill>
                  <a:schemeClr val="accent2"/>
                </a:solidFill>
              </a:rPr>
              <a:t>, </a:t>
            </a:r>
            <a:r>
              <a:rPr lang="en-US" dirty="0"/>
              <a:t>]}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V</a:t>
            </a:r>
            <a:r>
              <a:rPr lang="en-US" sz="800" dirty="0">
                <a:solidFill>
                  <a:schemeClr val="accent2"/>
                </a:solidFill>
              </a:rPr>
              <a:t>T</a:t>
            </a:r>
            <a:r>
              <a:rPr lang="en-US" sz="1100" dirty="0"/>
              <a:t> </a:t>
            </a:r>
            <a:r>
              <a:rPr lang="en-US" dirty="0"/>
              <a:t>= { &lt;start&gt;, &lt;command&gt;, &lt;shape&gt;, &lt;transformation&gt;, &lt;color&gt;, &lt;repeat&gt;, &lt;save&gt;, &lt;lowercase&gt;, &lt;uppercase&gt;, &lt;number&gt;}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>
                <a:solidFill>
                  <a:schemeClr val="accent2"/>
                </a:solidFill>
              </a:rPr>
              <a:t>P</a:t>
            </a:r>
            <a:r>
              <a:rPr lang="en-US" dirty="0"/>
              <a:t> = { &lt;start&gt; -&gt; command</a:t>
            </a:r>
          </a:p>
          <a:p>
            <a:pPr marL="139700" indent="0">
              <a:buNone/>
            </a:pPr>
            <a:r>
              <a:rPr lang="en-US" dirty="0"/>
              <a:t>        &lt;command&gt; -&gt; shape | transformation | color | repeat | save</a:t>
            </a:r>
          </a:p>
          <a:p>
            <a:pPr marL="139700" indent="0">
              <a:buNone/>
            </a:pPr>
            <a:r>
              <a:rPr lang="en-US" dirty="0"/>
              <a:t>        &lt;shape&gt; -&gt; circle(value) | square(value) | triangle(value) | polygon(sides, value)</a:t>
            </a:r>
          </a:p>
          <a:p>
            <a:pPr marL="139700" indent="0">
              <a:buNone/>
            </a:pPr>
            <a:r>
              <a:rPr lang="en-US" dirty="0"/>
              <a:t>        &lt;transformation&gt; -&gt; scale(value) | rotate(value)</a:t>
            </a:r>
          </a:p>
          <a:p>
            <a:pPr marL="139700" indent="0">
              <a:buNone/>
            </a:pPr>
            <a:r>
              <a:rPr lang="en-US" dirty="0"/>
              <a:t>       &lt;color&gt; -&gt; red | blue | green | yellow | black | white</a:t>
            </a:r>
          </a:p>
          <a:p>
            <a:pPr marL="139700" indent="0">
              <a:buNone/>
            </a:pPr>
            <a:r>
              <a:rPr lang="en-US" dirty="0"/>
              <a:t>       &lt;repeat&gt; -&gt; repeat(value) { command }</a:t>
            </a:r>
          </a:p>
          <a:p>
            <a:pPr marL="139700" indent="0">
              <a:buNone/>
            </a:pPr>
            <a:r>
              <a:rPr lang="en-US" dirty="0"/>
              <a:t>       &lt;save&gt; -&gt; save as </a:t>
            </a:r>
            <a:r>
              <a:rPr lang="en-US" dirty="0" err="1"/>
              <a:t>file_type</a:t>
            </a:r>
            <a:r>
              <a:rPr lang="en-US" dirty="0"/>
              <a:t>(filename)</a:t>
            </a:r>
          </a:p>
          <a:p>
            <a:pPr marL="139700" indent="0">
              <a:buNone/>
            </a:pPr>
            <a:r>
              <a:rPr lang="en-US" dirty="0"/>
              <a:t>       &lt;lowercase</a:t>
            </a:r>
            <a:r>
              <a:rPr lang="pl-PL" dirty="0"/>
              <a:t>→ </a:t>
            </a:r>
            <a:r>
              <a:rPr lang="en-US" dirty="0"/>
              <a:t>   </a:t>
            </a:r>
            <a:r>
              <a:rPr lang="pl-PL" dirty="0"/>
              <a:t>a</a:t>
            </a:r>
            <a:r>
              <a:rPr lang="en-US" dirty="0"/>
              <a:t> –</a:t>
            </a:r>
            <a:r>
              <a:rPr lang="pl-PL" dirty="0"/>
              <a:t> z</a:t>
            </a:r>
            <a:r>
              <a:rPr lang="en-US" dirty="0"/>
              <a:t>; &lt;uppercase&gt; </a:t>
            </a:r>
            <a:r>
              <a:rPr lang="pl-PL" dirty="0"/>
              <a:t>→ A </a:t>
            </a:r>
            <a:r>
              <a:rPr lang="en-US" dirty="0"/>
              <a:t>–</a:t>
            </a:r>
            <a:r>
              <a:rPr lang="pl-PL" dirty="0"/>
              <a:t> Z</a:t>
            </a:r>
            <a:r>
              <a:rPr lang="en-US" dirty="0"/>
              <a:t>; &lt;number&gt; </a:t>
            </a:r>
            <a:r>
              <a:rPr lang="pl-PL" dirty="0"/>
              <a:t>→ </a:t>
            </a:r>
            <a:r>
              <a:rPr lang="en-US" dirty="0"/>
              <a:t>    </a:t>
            </a:r>
            <a:r>
              <a:rPr lang="pl-PL" dirty="0"/>
              <a:t>0 </a:t>
            </a:r>
            <a:r>
              <a:rPr lang="en-US" dirty="0"/>
              <a:t>-</a:t>
            </a:r>
            <a:r>
              <a:rPr lang="pl-PL" dirty="0"/>
              <a:t> 9</a:t>
            </a:r>
            <a:r>
              <a:rPr lang="en-US" dirty="0"/>
              <a:t>}</a:t>
            </a:r>
          </a:p>
          <a:p>
            <a:pPr marL="139700" indent="0">
              <a:buNone/>
            </a:pPr>
            <a:r>
              <a:rPr lang="en-US" dirty="0">
                <a:solidFill>
                  <a:schemeClr val="accent2"/>
                </a:solidFill>
              </a:rPr>
              <a:t>S</a:t>
            </a:r>
            <a:r>
              <a:rPr lang="en-US" dirty="0"/>
              <a:t> = &lt;start&gt;</a:t>
            </a:r>
          </a:p>
          <a:p>
            <a:pPr marL="13970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5"/>
          <p:cNvSpPr txBox="1">
            <a:spLocks noGrp="1"/>
          </p:cNvSpPr>
          <p:nvPr>
            <p:ph type="title"/>
          </p:nvPr>
        </p:nvSpPr>
        <p:spPr>
          <a:xfrm>
            <a:off x="614149" y="2285400"/>
            <a:ext cx="249404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</a:t>
            </a:r>
            <a:endParaRPr dirty="0"/>
          </a:p>
        </p:txBody>
      </p:sp>
      <p:pic>
        <p:nvPicPr>
          <p:cNvPr id="349" name="Google Shape;3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841836">
            <a:off x="7274451" y="3129937"/>
            <a:ext cx="2308883" cy="224533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EEBE7D-848B-424B-8F51-E617C33BB237}"/>
              </a:ext>
            </a:extLst>
          </p:cNvPr>
          <p:cNvSpPr txBox="1"/>
          <p:nvPr/>
        </p:nvSpPr>
        <p:spPr>
          <a:xfrm>
            <a:off x="614149" y="873457"/>
            <a:ext cx="7083188" cy="38896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8A3D63-2392-4A88-A300-42EF4FA0C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3709" y="0"/>
            <a:ext cx="3348802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2"/>
          <p:cNvSpPr txBox="1">
            <a:spLocks noGrp="1"/>
          </p:cNvSpPr>
          <p:nvPr>
            <p:ph type="title"/>
          </p:nvPr>
        </p:nvSpPr>
        <p:spPr>
          <a:xfrm>
            <a:off x="714938" y="1357952"/>
            <a:ext cx="6367800" cy="24784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Fractal</a:t>
            </a:r>
            <a:endParaRPr dirty="0"/>
          </a:p>
        </p:txBody>
      </p:sp>
      <p:pic>
        <p:nvPicPr>
          <p:cNvPr id="312" name="Google Shape;31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43633">
            <a:off x="7082750" y="-587676"/>
            <a:ext cx="2308883" cy="2245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819274">
            <a:off x="7553943" y="3231507"/>
            <a:ext cx="2114195" cy="224534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4" name="Google Shape;314;p42"/>
          <p:cNvCxnSpPr>
            <a:cxnSpLocks/>
          </p:cNvCxnSpPr>
          <p:nvPr/>
        </p:nvCxnSpPr>
        <p:spPr>
          <a:xfrm>
            <a:off x="821962" y="4063875"/>
            <a:ext cx="5947328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315" name="Google Shape;315;p42"/>
          <p:cNvGrpSpPr/>
          <p:nvPr/>
        </p:nvGrpSpPr>
        <p:grpSpPr>
          <a:xfrm>
            <a:off x="4817351" y="2599123"/>
            <a:ext cx="1865416" cy="467300"/>
            <a:chOff x="5047369" y="3191300"/>
            <a:chExt cx="1865416" cy="467300"/>
          </a:xfrm>
        </p:grpSpPr>
        <p:pic>
          <p:nvPicPr>
            <p:cNvPr id="316" name="Google Shape;316;p4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047369" y="3191300"/>
              <a:ext cx="467286" cy="467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7" name="Google Shape;317;p4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746434" y="3191300"/>
              <a:ext cx="467286" cy="467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8" name="Google Shape;318;p4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445499" y="3191300"/>
              <a:ext cx="467286" cy="4673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6"/>
          <p:cNvSpPr txBox="1">
            <a:spLocks noGrp="1"/>
          </p:cNvSpPr>
          <p:nvPr>
            <p:ph type="subTitle" idx="1"/>
          </p:nvPr>
        </p:nvSpPr>
        <p:spPr>
          <a:xfrm>
            <a:off x="1304091" y="1211525"/>
            <a:ext cx="48657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Lexical Analyzer</a:t>
            </a:r>
            <a:endParaRPr dirty="0"/>
          </a:p>
        </p:txBody>
      </p:sp>
      <p:sp>
        <p:nvSpPr>
          <p:cNvPr id="355" name="Google Shape;355;p46"/>
          <p:cNvSpPr txBox="1">
            <a:spLocks noGrp="1"/>
          </p:cNvSpPr>
          <p:nvPr>
            <p:ph type="subTitle" idx="5"/>
          </p:nvPr>
        </p:nvSpPr>
        <p:spPr>
          <a:xfrm>
            <a:off x="1434492" y="2385025"/>
            <a:ext cx="48657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Symbol Table</a:t>
            </a:r>
            <a:endParaRPr dirty="0"/>
          </a:p>
        </p:txBody>
      </p:sp>
      <p:sp>
        <p:nvSpPr>
          <p:cNvPr id="356" name="Google Shape;356;p46"/>
          <p:cNvSpPr txBox="1">
            <a:spLocks noGrp="1"/>
          </p:cNvSpPr>
          <p:nvPr>
            <p:ph type="subTitle" idx="6"/>
          </p:nvPr>
        </p:nvSpPr>
        <p:spPr>
          <a:xfrm>
            <a:off x="1434492" y="3631790"/>
            <a:ext cx="48657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Scientific paper</a:t>
            </a:r>
            <a:endParaRPr dirty="0"/>
          </a:p>
        </p:txBody>
      </p:sp>
      <p:sp>
        <p:nvSpPr>
          <p:cNvPr id="357" name="Google Shape;357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Next steps</a:t>
            </a:r>
            <a:endParaRPr dirty="0"/>
          </a:p>
        </p:txBody>
      </p:sp>
      <p:sp>
        <p:nvSpPr>
          <p:cNvPr id="358" name="Google Shape;358;p46"/>
          <p:cNvSpPr txBox="1">
            <a:spLocks noGrp="1"/>
          </p:cNvSpPr>
          <p:nvPr>
            <p:ph type="subTitle" idx="2"/>
          </p:nvPr>
        </p:nvSpPr>
        <p:spPr>
          <a:xfrm>
            <a:off x="1434492" y="1637465"/>
            <a:ext cx="572221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software component that reads and analyzes the characters of a program's source code and generates a sequence of tokens that the compiler or interpreter can use</a:t>
            </a:r>
          </a:p>
        </p:txBody>
      </p:sp>
      <p:sp>
        <p:nvSpPr>
          <p:cNvPr id="359" name="Google Shape;359;p46"/>
          <p:cNvSpPr txBox="1">
            <a:spLocks noGrp="1"/>
          </p:cNvSpPr>
          <p:nvPr>
            <p:ph type="subTitle" idx="3"/>
          </p:nvPr>
        </p:nvSpPr>
        <p:spPr>
          <a:xfrm>
            <a:off x="1434492" y="2816213"/>
            <a:ext cx="486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data structure that stores information about the identifiers used in a program, such as their name, type, and scope.</a:t>
            </a:r>
          </a:p>
        </p:txBody>
      </p:sp>
      <p:sp>
        <p:nvSpPr>
          <p:cNvPr id="360" name="Google Shape;360;p46"/>
          <p:cNvSpPr txBox="1">
            <a:spLocks noGrp="1"/>
          </p:cNvSpPr>
          <p:nvPr>
            <p:ph type="subTitle" idx="4"/>
          </p:nvPr>
        </p:nvSpPr>
        <p:spPr>
          <a:xfrm>
            <a:off x="1434492" y="4037051"/>
            <a:ext cx="486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scientific paper, we propose a domain-specific language (DSL) for building fractals that is specifically designed for educators and students. </a:t>
            </a:r>
          </a:p>
        </p:txBody>
      </p:sp>
      <p:pic>
        <p:nvPicPr>
          <p:cNvPr id="361" name="Google Shape;36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842615">
            <a:off x="7136605" y="1769756"/>
            <a:ext cx="2114194" cy="2245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8407" y="1381200"/>
            <a:ext cx="467286" cy="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691" y="2425127"/>
            <a:ext cx="467286" cy="4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6805" y="4121390"/>
            <a:ext cx="467286" cy="46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9" name="Google Shape;789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7158868" y="-1"/>
            <a:ext cx="2308887" cy="224534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898587-D108-4104-84DA-27A12121A430}"/>
              </a:ext>
            </a:extLst>
          </p:cNvPr>
          <p:cNvSpPr txBox="1"/>
          <p:nvPr/>
        </p:nvSpPr>
        <p:spPr>
          <a:xfrm>
            <a:off x="1744523" y="3630304"/>
            <a:ext cx="4751811" cy="37531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90" name="Google Shape;790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314844">
            <a:off x="7307580" y="3485833"/>
            <a:ext cx="2114192" cy="2245342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67"/>
          <p:cNvSpPr txBox="1">
            <a:spLocks noGrp="1"/>
          </p:cNvSpPr>
          <p:nvPr>
            <p:ph type="ctrTitle"/>
          </p:nvPr>
        </p:nvSpPr>
        <p:spPr>
          <a:xfrm>
            <a:off x="1056530" y="939853"/>
            <a:ext cx="6127796" cy="36207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 you</a:t>
            </a:r>
            <a:br>
              <a:rPr lang="en" sz="7200" dirty="0"/>
            </a:br>
            <a:r>
              <a:rPr lang="en" sz="7200" dirty="0"/>
              <a:t>for the attention</a:t>
            </a:r>
            <a:endParaRPr sz="7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NT Disorders by Slidesgo">
  <a:themeElements>
    <a:clrScheme name="Simple Light">
      <a:dk1>
        <a:srgbClr val="191919"/>
      </a:dk1>
      <a:lt1>
        <a:srgbClr val="FFFFFF"/>
      </a:lt1>
      <a:dk2>
        <a:srgbClr val="5DF1FF"/>
      </a:dk2>
      <a:lt2>
        <a:srgbClr val="718CFF"/>
      </a:lt2>
      <a:accent1>
        <a:srgbClr val="D8B3FF"/>
      </a:accent1>
      <a:accent2>
        <a:srgbClr val="5F5FF6"/>
      </a:accent2>
      <a:accent3>
        <a:srgbClr val="F780FF"/>
      </a:accent3>
      <a:accent4>
        <a:srgbClr val="A4A9FF"/>
      </a:accent4>
      <a:accent5>
        <a:srgbClr val="764FF2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465</Words>
  <Application>Microsoft Office PowerPoint</Application>
  <PresentationFormat>On-screen Show (16:9)</PresentationFormat>
  <Paragraphs>55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Fira Sans</vt:lpstr>
      <vt:lpstr>Archivo Medium</vt:lpstr>
      <vt:lpstr>Bebas Neue</vt:lpstr>
      <vt:lpstr>Archivo</vt:lpstr>
      <vt:lpstr>Arial</vt:lpstr>
      <vt:lpstr>Anaheim</vt:lpstr>
      <vt:lpstr>ENT Disorders by Slidesgo</vt:lpstr>
      <vt:lpstr>Grammar for fractals</vt:lpstr>
      <vt:lpstr>01</vt:lpstr>
      <vt:lpstr>Goal </vt:lpstr>
      <vt:lpstr>Grammar (Work in Progress)</vt:lpstr>
      <vt:lpstr>Program</vt:lpstr>
      <vt:lpstr>Fractal</vt:lpstr>
      <vt:lpstr>PowerPoint Presentation</vt:lpstr>
      <vt:lpstr>Next steps</vt:lpstr>
      <vt:lpstr>Thank you for the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Grammar for fractals</dc:title>
  <cp:lastModifiedBy>Work</cp:lastModifiedBy>
  <cp:revision>39</cp:revision>
  <dcterms:modified xsi:type="dcterms:W3CDTF">2023-03-06T14:39:17Z</dcterms:modified>
</cp:coreProperties>
</file>